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7"/>
  </p:handoutMasterIdLst>
  <p:sldIdLst>
    <p:sldId id="277" r:id="rId2"/>
    <p:sldId id="274" r:id="rId3"/>
    <p:sldId id="276" r:id="rId4"/>
    <p:sldId id="278" r:id="rId5"/>
    <p:sldId id="279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56" d="100"/>
          <a:sy n="56" d="100"/>
        </p:scale>
        <p:origin x="51" y="86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30/11/2025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52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EEEF311-C20F-B4AC-5F3A-599A8BE7454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30/11/2025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30/11/2025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30/11/2025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30/11/2025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30/11/2025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30/11/2025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30/11/2025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30/11/2025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30/11/2025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30/11/2025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30/11/2025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375985-3AE3-5AEE-09FE-FFD1F427CD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6325EBA-02E3-BBC3-1BF6-57752D1C0AD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3F064B59-0FB7-3A83-09B3-6206E8068482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D179E6AF-98B0-ADA1-C4E7-20086C6B7D7D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2A03C490-ED2F-8859-2FC4-E5DC885AD53F}"/>
                </a:ext>
              </a:extLst>
            </p:cNvPr>
            <p:cNvSpPr txBox="1"/>
            <p:nvPr/>
          </p:nvSpPr>
          <p:spPr>
            <a:xfrm>
              <a:off x="683664" y="2313943"/>
              <a:ext cx="7791772" cy="20621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3200" b="1" dirty="0">
                  <a:solidFill>
                    <a:schemeClr val="bg1"/>
                  </a:solidFill>
                </a:rPr>
                <a:t>CE1 CE2 </a:t>
              </a:r>
            </a:p>
            <a:p>
              <a:pPr algn="ctr"/>
              <a:endParaRPr lang="fr-FR" sz="3200" b="1" dirty="0">
                <a:solidFill>
                  <a:schemeClr val="bg1"/>
                </a:solidFill>
              </a:endParaRPr>
            </a:p>
            <a:p>
              <a:pPr algn="ctr"/>
              <a:r>
                <a:rPr lang="fr-FR" sz="3200" b="1" dirty="0">
                  <a:solidFill>
                    <a:schemeClr val="bg1"/>
                  </a:solidFill>
                </a:rPr>
                <a:t>Je m’entraine à résoudre des problèmes à partir d’une image. 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BD38392C-184E-D420-412C-8C758E59E04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134086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 de texte 2">
            <a:extLst>
              <a:ext uri="{FF2B5EF4-FFF2-40B4-BE49-F238E27FC236}">
                <a16:creationId xmlns:a16="http://schemas.microsoft.com/office/drawing/2014/main" id="{4F2852DE-A6E3-B9FE-1B8C-15B442C6CCEF}"/>
              </a:ext>
            </a:extLst>
          </p:cNvPr>
          <p:cNvSpPr txBox="1"/>
          <p:nvPr/>
        </p:nvSpPr>
        <p:spPr>
          <a:xfrm>
            <a:off x="3683237" y="1356273"/>
            <a:ext cx="5361746" cy="4942486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440"/>
              </a:spcBef>
              <a:spcAft>
                <a:spcPts val="0"/>
              </a:spcAft>
            </a:pPr>
            <a:r>
              <a:rPr lang="fr-FR" sz="2800" b="1" spc="-35" dirty="0">
                <a:solidFill>
                  <a:srgbClr val="231F2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Combien y a-t-il de cubes ?</a:t>
            </a:r>
            <a:endParaRPr lang="fr-FR" sz="2800" b="1" dirty="0">
              <a:effectLst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1884680">
              <a:spcBef>
                <a:spcPts val="440"/>
              </a:spcBef>
              <a:spcAft>
                <a:spcPts val="0"/>
              </a:spcAft>
            </a:pPr>
            <a:r>
              <a:rPr lang="fr-FR" sz="2800" dirty="0">
                <a:solidFill>
                  <a:srgbClr val="00B0F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 </a:t>
            </a:r>
            <a:endParaRPr lang="fr-FR" sz="2800" dirty="0">
              <a:effectLst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r>
              <a:rPr lang="fr-FR" sz="2800" b="1" dirty="0">
                <a:solidFill>
                  <a:srgbClr val="231F20"/>
                </a:solidFill>
                <a:ea typeface="Calibri" panose="020F0502020204030204" pitchFamily="34" charset="0"/>
              </a:rPr>
              <a:t>Combien faut-il de cubes pour faire un grand bloc de trois cubes de longueur sur trois cubes de hauteur ?</a:t>
            </a:r>
            <a:endParaRPr lang="fr-FR" sz="4400" b="1" kern="1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sz="2800" kern="100" dirty="0">
              <a:solidFill>
                <a:srgbClr val="231F2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sz="2800" dirty="0">
              <a:solidFill>
                <a:srgbClr val="231F20"/>
              </a:solidFill>
              <a:ea typeface="Calibri" panose="020F0502020204030204" pitchFamily="34" charset="0"/>
            </a:endParaRPr>
          </a:p>
          <a:p>
            <a:r>
              <a:rPr lang="fr-FR" sz="2800" kern="100" dirty="0">
                <a:solidFill>
                  <a:srgbClr val="231F2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Je fais une tour avec 4 blocs complets. </a:t>
            </a:r>
            <a:r>
              <a:rPr lang="fr-FR" sz="2800" b="1" kern="100" dirty="0">
                <a:solidFill>
                  <a:srgbClr val="231F2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Combien y a-t-il de cubes au total ? </a:t>
            </a:r>
            <a:endParaRPr lang="fr-FR" sz="4400" b="1" kern="1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sz="2800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Problème en image </a:t>
            </a:r>
            <a:r>
              <a:rPr lang="fr-FR" b="1" dirty="0"/>
              <a:t>3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EB8AAD4-2594-8AE2-D795-1242AE370385}"/>
              </a:ext>
            </a:extLst>
          </p:cNvPr>
          <p:cNvSpPr/>
          <p:nvPr/>
        </p:nvSpPr>
        <p:spPr>
          <a:xfrm>
            <a:off x="198034" y="897309"/>
            <a:ext cx="8747932" cy="5537674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800" kern="10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Organigramme : Connecteur 6">
            <a:extLst>
              <a:ext uri="{FF2B5EF4-FFF2-40B4-BE49-F238E27FC236}">
                <a16:creationId xmlns:a16="http://schemas.microsoft.com/office/drawing/2014/main" id="{F2ECC9E7-1979-899D-0134-79E2D869485F}"/>
              </a:ext>
            </a:extLst>
          </p:cNvPr>
          <p:cNvSpPr/>
          <p:nvPr/>
        </p:nvSpPr>
        <p:spPr>
          <a:xfrm>
            <a:off x="3191817" y="1492554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1</a:t>
            </a:r>
          </a:p>
        </p:txBody>
      </p:sp>
      <p:sp>
        <p:nvSpPr>
          <p:cNvPr id="9" name="Organigramme : Connecteur 8">
            <a:extLst>
              <a:ext uri="{FF2B5EF4-FFF2-40B4-BE49-F238E27FC236}">
                <a16:creationId xmlns:a16="http://schemas.microsoft.com/office/drawing/2014/main" id="{AF60888C-4048-0402-285A-2BAB81554CF3}"/>
              </a:ext>
            </a:extLst>
          </p:cNvPr>
          <p:cNvSpPr/>
          <p:nvPr/>
        </p:nvSpPr>
        <p:spPr>
          <a:xfrm>
            <a:off x="3241325" y="4941048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3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BFE874F-4B7B-9FCF-D802-7F3A79F39106}"/>
              </a:ext>
            </a:extLst>
          </p:cNvPr>
          <p:cNvSpPr/>
          <p:nvPr/>
        </p:nvSpPr>
        <p:spPr>
          <a:xfrm>
            <a:off x="6288943" y="971186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2DA67DE-5052-3C3F-9317-EBCB437C778F}"/>
              </a:ext>
            </a:extLst>
          </p:cNvPr>
          <p:cNvSpPr/>
          <p:nvPr/>
        </p:nvSpPr>
        <p:spPr>
          <a:xfrm>
            <a:off x="4976853" y="971186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7DCEE9BA-34EE-568B-36EF-C5B1B3BD4B7F}"/>
              </a:ext>
            </a:extLst>
          </p:cNvPr>
          <p:cNvSpPr txBox="1"/>
          <p:nvPr/>
        </p:nvSpPr>
        <p:spPr>
          <a:xfrm>
            <a:off x="4759678" y="4271897"/>
            <a:ext cx="463182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800" kern="1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kern="100" dirty="0">
                <a:ea typeface="Calibri" panose="020F0502020204030204" pitchFamily="34" charset="0"/>
                <a:cs typeface="Times New Roman" panose="02020603050405020304" pitchFamily="18" charset="0"/>
              </a:rPr>
              <a:t>uniquement</a:t>
            </a:r>
            <a:endParaRPr lang="fr-FR" dirty="0"/>
          </a:p>
        </p:txBody>
      </p:sp>
      <p:sp>
        <p:nvSpPr>
          <p:cNvPr id="12" name="Organigramme : Connecteur 11">
            <a:extLst>
              <a:ext uri="{FF2B5EF4-FFF2-40B4-BE49-F238E27FC236}">
                <a16:creationId xmlns:a16="http://schemas.microsoft.com/office/drawing/2014/main" id="{77A8181A-0C87-6472-15A2-044ACC6C0F2F}"/>
              </a:ext>
            </a:extLst>
          </p:cNvPr>
          <p:cNvSpPr/>
          <p:nvPr/>
        </p:nvSpPr>
        <p:spPr>
          <a:xfrm>
            <a:off x="3191816" y="2387844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2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6A605ED-40FD-3DAD-9141-5943705EC331}"/>
              </a:ext>
            </a:extLst>
          </p:cNvPr>
          <p:cNvSpPr/>
          <p:nvPr/>
        </p:nvSpPr>
        <p:spPr>
          <a:xfrm>
            <a:off x="3683237" y="4410960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pic>
        <p:nvPicPr>
          <p:cNvPr id="10" name="Graphique 9">
            <a:extLst>
              <a:ext uri="{FF2B5EF4-FFF2-40B4-BE49-F238E27FC236}">
                <a16:creationId xmlns:a16="http://schemas.microsoft.com/office/drawing/2014/main" id="{7836AD0C-92D3-B957-4268-5525B8FD74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12942" y="2049727"/>
            <a:ext cx="2821557" cy="3087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547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EB8AAD4-2594-8AE2-D795-1242AE370385}"/>
              </a:ext>
            </a:extLst>
          </p:cNvPr>
          <p:cNvSpPr/>
          <p:nvPr/>
        </p:nvSpPr>
        <p:spPr>
          <a:xfrm>
            <a:off x="430580" y="1208797"/>
            <a:ext cx="8066498" cy="5013873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800" kern="10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Zone de texte 2">
            <a:extLst>
              <a:ext uri="{FF2B5EF4-FFF2-40B4-BE49-F238E27FC236}">
                <a16:creationId xmlns:a16="http://schemas.microsoft.com/office/drawing/2014/main" id="{4F2852DE-A6E3-B9FE-1B8C-15B442C6CCEF}"/>
              </a:ext>
            </a:extLst>
          </p:cNvPr>
          <p:cNvSpPr txBox="1"/>
          <p:nvPr/>
        </p:nvSpPr>
        <p:spPr>
          <a:xfrm>
            <a:off x="4714333" y="1531038"/>
            <a:ext cx="3675867" cy="3713897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440"/>
              </a:spcBef>
              <a:spcAft>
                <a:spcPts val="0"/>
              </a:spcAft>
            </a:pPr>
            <a:r>
              <a:rPr lang="fr-FR" sz="3200" b="1" spc="-35" dirty="0">
                <a:solidFill>
                  <a:srgbClr val="231F20"/>
                </a:solidFill>
                <a:ea typeface="Arial" panose="020B0604020202020204" pitchFamily="34" charset="0"/>
                <a:cs typeface="Times New Roman" panose="02020603050405020304" pitchFamily="18" charset="0"/>
              </a:rPr>
              <a:t>Combien y a-t-il de cubes ?</a:t>
            </a:r>
            <a:endParaRPr lang="fr-FR" sz="3200" b="1" dirty="0"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1884680">
              <a:spcBef>
                <a:spcPts val="440"/>
              </a:spcBef>
              <a:spcAft>
                <a:spcPts val="0"/>
              </a:spcAft>
            </a:pPr>
            <a:r>
              <a:rPr lang="fr-FR" sz="3200" b="1" dirty="0">
                <a:solidFill>
                  <a:srgbClr val="00B0F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 </a:t>
            </a:r>
            <a:endParaRPr lang="fr-FR" sz="3200" dirty="0">
              <a:effectLst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effectLst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3200" kern="100" dirty="0">
              <a:effectLst/>
              <a:latin typeface="Corbel" panose="020B05030202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Organigramme : Connecteur 6">
            <a:extLst>
              <a:ext uri="{FF2B5EF4-FFF2-40B4-BE49-F238E27FC236}">
                <a16:creationId xmlns:a16="http://schemas.microsoft.com/office/drawing/2014/main" id="{F2ECC9E7-1979-899D-0134-79E2D869485F}"/>
              </a:ext>
            </a:extLst>
          </p:cNvPr>
          <p:cNvSpPr/>
          <p:nvPr/>
        </p:nvSpPr>
        <p:spPr>
          <a:xfrm>
            <a:off x="4215052" y="1587811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1</a:t>
            </a:r>
          </a:p>
        </p:txBody>
      </p:sp>
      <p:sp>
        <p:nvSpPr>
          <p:cNvPr id="4" name="Zone de texte 2">
            <a:extLst>
              <a:ext uri="{FF2B5EF4-FFF2-40B4-BE49-F238E27FC236}">
                <a16:creationId xmlns:a16="http://schemas.microsoft.com/office/drawing/2014/main" id="{7C71B77C-D033-B27D-8A50-3EF259F46740}"/>
              </a:ext>
            </a:extLst>
          </p:cNvPr>
          <p:cNvSpPr txBox="1"/>
          <p:nvPr/>
        </p:nvSpPr>
        <p:spPr>
          <a:xfrm>
            <a:off x="4280052" y="3144033"/>
            <a:ext cx="4163588" cy="490805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Il y a 9 cubes au 1</a:t>
            </a:r>
            <a:r>
              <a:rPr lang="fr-FR" sz="3200" kern="100" baseline="30000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er</a:t>
            </a:r>
            <a:r>
              <a:rPr lang="fr-FR" sz="3200" kern="100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étage, 9 cubes au 2</a:t>
            </a:r>
            <a:r>
              <a:rPr lang="fr-FR" sz="3200" kern="100" baseline="30000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fr-FR" sz="3200" kern="100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étage et 5 au-dessus, c’est-à-dire 9+9+5 = 23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effectLst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F5CB14C-829A-1E7B-F7FA-5BC1A56A11C9}"/>
              </a:ext>
            </a:extLst>
          </p:cNvPr>
          <p:cNvSpPr/>
          <p:nvPr/>
        </p:nvSpPr>
        <p:spPr>
          <a:xfrm>
            <a:off x="6288943" y="971186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4D8C9C2-BA74-13E0-FC6D-53E7111F00C4}"/>
              </a:ext>
            </a:extLst>
          </p:cNvPr>
          <p:cNvSpPr/>
          <p:nvPr/>
        </p:nvSpPr>
        <p:spPr>
          <a:xfrm>
            <a:off x="4976853" y="971186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pic>
        <p:nvPicPr>
          <p:cNvPr id="10" name="Graphique 9">
            <a:extLst>
              <a:ext uri="{FF2B5EF4-FFF2-40B4-BE49-F238E27FC236}">
                <a16:creationId xmlns:a16="http://schemas.microsoft.com/office/drawing/2014/main" id="{7B5E81BC-3318-2B96-07F4-F1279368FC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397" y="1982350"/>
            <a:ext cx="2821557" cy="3087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7020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EB8AAD4-2594-8AE2-D795-1242AE370385}"/>
              </a:ext>
            </a:extLst>
          </p:cNvPr>
          <p:cNvSpPr/>
          <p:nvPr/>
        </p:nvSpPr>
        <p:spPr>
          <a:xfrm>
            <a:off x="430580" y="1208797"/>
            <a:ext cx="8066498" cy="5013873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kumimoji="0" lang="fr-FR" sz="1100" b="0" i="0" u="none" strike="noStrike" kern="1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kumimoji="0" lang="fr-FR" sz="1100" b="0" i="0" u="none" strike="noStrike" kern="1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Zone de texte 2">
            <a:extLst>
              <a:ext uri="{FF2B5EF4-FFF2-40B4-BE49-F238E27FC236}">
                <a16:creationId xmlns:a16="http://schemas.microsoft.com/office/drawing/2014/main" id="{4F2852DE-A6E3-B9FE-1B8C-15B442C6CCEF}"/>
              </a:ext>
            </a:extLst>
          </p:cNvPr>
          <p:cNvSpPr txBox="1"/>
          <p:nvPr/>
        </p:nvSpPr>
        <p:spPr>
          <a:xfrm>
            <a:off x="4193943" y="1321521"/>
            <a:ext cx="4292547" cy="3713897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fr-FR" sz="3200" b="1" dirty="0">
                <a:solidFill>
                  <a:srgbClr val="231F20"/>
                </a:solidFill>
                <a:ea typeface="Calibri" panose="020F0502020204030204" pitchFamily="34" charset="0"/>
              </a:rPr>
              <a:t>Combien faut-il de cubes pour faire un grand bloc de trois cubes de longueur sur trois cubes de hauteur ?</a:t>
            </a:r>
            <a:endParaRPr lang="fr-FR" sz="4800" b="1" kern="1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84680" marR="0" lvl="0" indent="0" algn="l" defTabSz="457200" rtl="0" eaLnBrk="1" fontAlgn="auto" latinLnBrk="0" hangingPunct="1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Arial" panose="020B0604020202020204" pitchFamily="34" charset="0"/>
                <a:cs typeface="Times New Roman" panose="02020603050405020304" pitchFamily="18" charset="0"/>
              </a:rPr>
              <a:t> </a:t>
            </a:r>
            <a:endParaRPr kumimoji="0" lang="fr-FR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kumimoji="0" lang="fr-FR" sz="3200" b="0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fr-FR" sz="3200" b="0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 panose="020B05030202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Organigramme : Connecteur 6">
            <a:extLst>
              <a:ext uri="{FF2B5EF4-FFF2-40B4-BE49-F238E27FC236}">
                <a16:creationId xmlns:a16="http://schemas.microsoft.com/office/drawing/2014/main" id="{F2ECC9E7-1979-899D-0134-79E2D869485F}"/>
              </a:ext>
            </a:extLst>
          </p:cNvPr>
          <p:cNvSpPr/>
          <p:nvPr/>
        </p:nvSpPr>
        <p:spPr>
          <a:xfrm>
            <a:off x="3707548" y="1431052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2400" b="1" dirty="0">
                <a:solidFill>
                  <a:prstClr val="white"/>
                </a:solidFill>
                <a:latin typeface="Calibri" panose="020F0502020204030204"/>
              </a:rPr>
              <a:t>2</a:t>
            </a:r>
            <a:endParaRPr kumimoji="0" lang="fr-FR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D8F2281-84ED-21BB-7BC6-C0F605E12101}"/>
              </a:ext>
            </a:extLst>
          </p:cNvPr>
          <p:cNvSpPr/>
          <p:nvPr/>
        </p:nvSpPr>
        <p:spPr>
          <a:xfrm>
            <a:off x="6340218" y="698823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4AB6AAB-9646-B702-A4B7-DDE8DD19C249}"/>
              </a:ext>
            </a:extLst>
          </p:cNvPr>
          <p:cNvSpPr/>
          <p:nvPr/>
        </p:nvSpPr>
        <p:spPr>
          <a:xfrm>
            <a:off x="5028128" y="698823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pic>
        <p:nvPicPr>
          <p:cNvPr id="10" name="Graphique 9">
            <a:extLst>
              <a:ext uri="{FF2B5EF4-FFF2-40B4-BE49-F238E27FC236}">
                <a16:creationId xmlns:a16="http://schemas.microsoft.com/office/drawing/2014/main" id="{98939DE3-A972-FD85-635A-DA371C516D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25087" y="2022825"/>
            <a:ext cx="2821557" cy="3087523"/>
          </a:xfrm>
          <a:prstGeom prst="rect">
            <a:avLst/>
          </a:prstGeom>
        </p:spPr>
      </p:pic>
      <p:grpSp>
        <p:nvGrpSpPr>
          <p:cNvPr id="11" name="Groupe 10">
            <a:extLst>
              <a:ext uri="{FF2B5EF4-FFF2-40B4-BE49-F238E27FC236}">
                <a16:creationId xmlns:a16="http://schemas.microsoft.com/office/drawing/2014/main" id="{FAEB2615-09BC-797E-6F13-FDC8A1B8604D}"/>
              </a:ext>
            </a:extLst>
          </p:cNvPr>
          <p:cNvGrpSpPr/>
          <p:nvPr/>
        </p:nvGrpSpPr>
        <p:grpSpPr>
          <a:xfrm>
            <a:off x="1388479" y="2738977"/>
            <a:ext cx="995796" cy="979202"/>
            <a:chOff x="1389412" y="2736533"/>
            <a:chExt cx="995796" cy="979202"/>
          </a:xfrm>
          <a:solidFill>
            <a:srgbClr val="FF0000">
              <a:alpha val="49804"/>
            </a:srgbClr>
          </a:solidFill>
        </p:grpSpPr>
        <p:sp>
          <p:nvSpPr>
            <p:cNvPr id="12" name="Parallélogramme 11">
              <a:extLst>
                <a:ext uri="{FF2B5EF4-FFF2-40B4-BE49-F238E27FC236}">
                  <a16:creationId xmlns:a16="http://schemas.microsoft.com/office/drawing/2014/main" id="{09BBEB28-4094-64AE-9D95-8760C9277E27}"/>
                </a:ext>
              </a:extLst>
            </p:cNvPr>
            <p:cNvSpPr/>
            <p:nvPr/>
          </p:nvSpPr>
          <p:spPr>
            <a:xfrm rot="10101774">
              <a:off x="1571319" y="3024199"/>
              <a:ext cx="813889" cy="686783"/>
            </a:xfrm>
            <a:prstGeom prst="parallelogram">
              <a:avLst>
                <a:gd name="adj" fmla="val 20148"/>
              </a:avLst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" name="Parallélogramme 12">
              <a:extLst>
                <a:ext uri="{FF2B5EF4-FFF2-40B4-BE49-F238E27FC236}">
                  <a16:creationId xmlns:a16="http://schemas.microsoft.com/office/drawing/2014/main" id="{18D67A1E-4FDF-7E75-8238-8845D7213FA7}"/>
                </a:ext>
              </a:extLst>
            </p:cNvPr>
            <p:cNvSpPr/>
            <p:nvPr/>
          </p:nvSpPr>
          <p:spPr>
            <a:xfrm rot="5400000">
              <a:off x="1078467" y="3153110"/>
              <a:ext cx="873570" cy="251680"/>
            </a:xfrm>
            <a:prstGeom prst="parallelogram">
              <a:avLst>
                <a:gd name="adj" fmla="val 92919"/>
              </a:avLst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" name="Parallélogramme 13">
              <a:extLst>
                <a:ext uri="{FF2B5EF4-FFF2-40B4-BE49-F238E27FC236}">
                  <a16:creationId xmlns:a16="http://schemas.microsoft.com/office/drawing/2014/main" id="{EBECDD40-EFB1-D112-9FA1-AA2751ABBC21}"/>
                </a:ext>
              </a:extLst>
            </p:cNvPr>
            <p:cNvSpPr/>
            <p:nvPr/>
          </p:nvSpPr>
          <p:spPr>
            <a:xfrm rot="10058221" flipV="1">
              <a:off x="1413355" y="2736533"/>
              <a:ext cx="873570" cy="318270"/>
            </a:xfrm>
            <a:prstGeom prst="parallelogram">
              <a:avLst>
                <a:gd name="adj" fmla="val 64976"/>
              </a:avLst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A61F7DE4-3FA4-D0BF-6F42-9302401D61CE}"/>
              </a:ext>
            </a:extLst>
          </p:cNvPr>
          <p:cNvGrpSpPr/>
          <p:nvPr/>
        </p:nvGrpSpPr>
        <p:grpSpPr>
          <a:xfrm>
            <a:off x="2702432" y="2459570"/>
            <a:ext cx="995796" cy="979202"/>
            <a:chOff x="1389412" y="2736533"/>
            <a:chExt cx="995796" cy="979202"/>
          </a:xfrm>
          <a:solidFill>
            <a:srgbClr val="FF0000">
              <a:alpha val="49804"/>
            </a:srgbClr>
          </a:solidFill>
        </p:grpSpPr>
        <p:sp>
          <p:nvSpPr>
            <p:cNvPr id="16" name="Parallélogramme 15">
              <a:extLst>
                <a:ext uri="{FF2B5EF4-FFF2-40B4-BE49-F238E27FC236}">
                  <a16:creationId xmlns:a16="http://schemas.microsoft.com/office/drawing/2014/main" id="{AAC26B5C-7128-0478-8DAA-7B125931192D}"/>
                </a:ext>
              </a:extLst>
            </p:cNvPr>
            <p:cNvSpPr/>
            <p:nvPr/>
          </p:nvSpPr>
          <p:spPr>
            <a:xfrm rot="10101774">
              <a:off x="1571319" y="3024199"/>
              <a:ext cx="813889" cy="686783"/>
            </a:xfrm>
            <a:prstGeom prst="parallelogram">
              <a:avLst>
                <a:gd name="adj" fmla="val 20148"/>
              </a:avLst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" name="Parallélogramme 16">
              <a:extLst>
                <a:ext uri="{FF2B5EF4-FFF2-40B4-BE49-F238E27FC236}">
                  <a16:creationId xmlns:a16="http://schemas.microsoft.com/office/drawing/2014/main" id="{13181709-8B13-C5D3-BA6E-450D09FC872A}"/>
                </a:ext>
              </a:extLst>
            </p:cNvPr>
            <p:cNvSpPr/>
            <p:nvPr/>
          </p:nvSpPr>
          <p:spPr>
            <a:xfrm rot="5400000">
              <a:off x="1078467" y="3153110"/>
              <a:ext cx="873570" cy="251680"/>
            </a:xfrm>
            <a:prstGeom prst="parallelogram">
              <a:avLst>
                <a:gd name="adj" fmla="val 92919"/>
              </a:avLst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" name="Parallélogramme 26">
              <a:extLst>
                <a:ext uri="{FF2B5EF4-FFF2-40B4-BE49-F238E27FC236}">
                  <a16:creationId xmlns:a16="http://schemas.microsoft.com/office/drawing/2014/main" id="{170944F9-3A0F-D1D1-3ACB-EA3F5313CFE5}"/>
                </a:ext>
              </a:extLst>
            </p:cNvPr>
            <p:cNvSpPr/>
            <p:nvPr/>
          </p:nvSpPr>
          <p:spPr>
            <a:xfrm rot="10058221" flipV="1">
              <a:off x="1413355" y="2736533"/>
              <a:ext cx="873570" cy="318270"/>
            </a:xfrm>
            <a:prstGeom prst="parallelogram">
              <a:avLst>
                <a:gd name="adj" fmla="val 64976"/>
              </a:avLst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28" name="Groupe 27">
            <a:extLst>
              <a:ext uri="{FF2B5EF4-FFF2-40B4-BE49-F238E27FC236}">
                <a16:creationId xmlns:a16="http://schemas.microsoft.com/office/drawing/2014/main" id="{76A9B47E-7AC3-135B-8CC5-73E9C7000EC0}"/>
              </a:ext>
            </a:extLst>
          </p:cNvPr>
          <p:cNvGrpSpPr/>
          <p:nvPr/>
        </p:nvGrpSpPr>
        <p:grpSpPr>
          <a:xfrm>
            <a:off x="856356" y="2217195"/>
            <a:ext cx="995796" cy="979202"/>
            <a:chOff x="1389412" y="2736533"/>
            <a:chExt cx="995796" cy="979202"/>
          </a:xfrm>
          <a:solidFill>
            <a:srgbClr val="FF0000">
              <a:alpha val="49804"/>
            </a:srgbClr>
          </a:solidFill>
        </p:grpSpPr>
        <p:sp>
          <p:nvSpPr>
            <p:cNvPr id="29" name="Parallélogramme 28">
              <a:extLst>
                <a:ext uri="{FF2B5EF4-FFF2-40B4-BE49-F238E27FC236}">
                  <a16:creationId xmlns:a16="http://schemas.microsoft.com/office/drawing/2014/main" id="{7EC75CBE-945F-CE56-D7BA-157A41E8B68A}"/>
                </a:ext>
              </a:extLst>
            </p:cNvPr>
            <p:cNvSpPr/>
            <p:nvPr/>
          </p:nvSpPr>
          <p:spPr>
            <a:xfrm rot="10101774">
              <a:off x="1571319" y="3024199"/>
              <a:ext cx="813889" cy="686783"/>
            </a:xfrm>
            <a:prstGeom prst="parallelogram">
              <a:avLst>
                <a:gd name="adj" fmla="val 20148"/>
              </a:avLst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0" name="Parallélogramme 29">
              <a:extLst>
                <a:ext uri="{FF2B5EF4-FFF2-40B4-BE49-F238E27FC236}">
                  <a16:creationId xmlns:a16="http://schemas.microsoft.com/office/drawing/2014/main" id="{BD704B2D-1E6A-880F-8680-AE2A0876D16E}"/>
                </a:ext>
              </a:extLst>
            </p:cNvPr>
            <p:cNvSpPr/>
            <p:nvPr/>
          </p:nvSpPr>
          <p:spPr>
            <a:xfrm rot="5400000">
              <a:off x="1078467" y="3153110"/>
              <a:ext cx="873570" cy="251680"/>
            </a:xfrm>
            <a:prstGeom prst="parallelogram">
              <a:avLst>
                <a:gd name="adj" fmla="val 92919"/>
              </a:avLst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1" name="Parallélogramme 30">
              <a:extLst>
                <a:ext uri="{FF2B5EF4-FFF2-40B4-BE49-F238E27FC236}">
                  <a16:creationId xmlns:a16="http://schemas.microsoft.com/office/drawing/2014/main" id="{C72143E9-AE11-F60F-03C2-5D7324858868}"/>
                </a:ext>
              </a:extLst>
            </p:cNvPr>
            <p:cNvSpPr/>
            <p:nvPr/>
          </p:nvSpPr>
          <p:spPr>
            <a:xfrm rot="10058221" flipV="1">
              <a:off x="1413355" y="2736533"/>
              <a:ext cx="873570" cy="318270"/>
            </a:xfrm>
            <a:prstGeom prst="parallelogram">
              <a:avLst>
                <a:gd name="adj" fmla="val 64976"/>
              </a:avLst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32" name="Groupe 31">
            <a:extLst>
              <a:ext uri="{FF2B5EF4-FFF2-40B4-BE49-F238E27FC236}">
                <a16:creationId xmlns:a16="http://schemas.microsoft.com/office/drawing/2014/main" id="{AB3103B5-DA02-7741-A682-1855809BF915}"/>
              </a:ext>
            </a:extLst>
          </p:cNvPr>
          <p:cNvGrpSpPr/>
          <p:nvPr/>
        </p:nvGrpSpPr>
        <p:grpSpPr>
          <a:xfrm>
            <a:off x="2197532" y="1956565"/>
            <a:ext cx="995796" cy="979202"/>
            <a:chOff x="1389412" y="2736533"/>
            <a:chExt cx="995796" cy="979202"/>
          </a:xfrm>
          <a:solidFill>
            <a:srgbClr val="FF0000">
              <a:alpha val="49804"/>
            </a:srgbClr>
          </a:solidFill>
        </p:grpSpPr>
        <p:sp>
          <p:nvSpPr>
            <p:cNvPr id="33" name="Parallélogramme 32">
              <a:extLst>
                <a:ext uri="{FF2B5EF4-FFF2-40B4-BE49-F238E27FC236}">
                  <a16:creationId xmlns:a16="http://schemas.microsoft.com/office/drawing/2014/main" id="{B1F734FA-27EE-7D2D-3678-0DDC64A07814}"/>
                </a:ext>
              </a:extLst>
            </p:cNvPr>
            <p:cNvSpPr/>
            <p:nvPr/>
          </p:nvSpPr>
          <p:spPr>
            <a:xfrm rot="10101774">
              <a:off x="1571319" y="3024199"/>
              <a:ext cx="813889" cy="686783"/>
            </a:xfrm>
            <a:prstGeom prst="parallelogram">
              <a:avLst>
                <a:gd name="adj" fmla="val 20148"/>
              </a:avLst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4" name="Parallélogramme 33">
              <a:extLst>
                <a:ext uri="{FF2B5EF4-FFF2-40B4-BE49-F238E27FC236}">
                  <a16:creationId xmlns:a16="http://schemas.microsoft.com/office/drawing/2014/main" id="{B2604E03-361E-D814-2D3F-EE10F96C7ADB}"/>
                </a:ext>
              </a:extLst>
            </p:cNvPr>
            <p:cNvSpPr/>
            <p:nvPr/>
          </p:nvSpPr>
          <p:spPr>
            <a:xfrm rot="5400000">
              <a:off x="1078467" y="3153110"/>
              <a:ext cx="873570" cy="251680"/>
            </a:xfrm>
            <a:prstGeom prst="parallelogram">
              <a:avLst>
                <a:gd name="adj" fmla="val 92919"/>
              </a:avLst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5" name="Parallélogramme 34">
              <a:extLst>
                <a:ext uri="{FF2B5EF4-FFF2-40B4-BE49-F238E27FC236}">
                  <a16:creationId xmlns:a16="http://schemas.microsoft.com/office/drawing/2014/main" id="{0CE12CC5-62DF-7C26-166C-24F535E2B40F}"/>
                </a:ext>
              </a:extLst>
            </p:cNvPr>
            <p:cNvSpPr/>
            <p:nvPr/>
          </p:nvSpPr>
          <p:spPr>
            <a:xfrm rot="10058221" flipV="1">
              <a:off x="1413355" y="2736533"/>
              <a:ext cx="873570" cy="318270"/>
            </a:xfrm>
            <a:prstGeom prst="parallelogram">
              <a:avLst>
                <a:gd name="adj" fmla="val 64976"/>
              </a:avLst>
            </a:prstGeom>
            <a:grp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36" name="Zone de texte 2">
            <a:extLst>
              <a:ext uri="{FF2B5EF4-FFF2-40B4-BE49-F238E27FC236}">
                <a16:creationId xmlns:a16="http://schemas.microsoft.com/office/drawing/2014/main" id="{DC52368A-8D7B-978E-5ED1-EEA431DC7EE5}"/>
              </a:ext>
            </a:extLst>
          </p:cNvPr>
          <p:cNvSpPr txBox="1"/>
          <p:nvPr/>
        </p:nvSpPr>
        <p:spPr>
          <a:xfrm>
            <a:off x="4386583" y="4218348"/>
            <a:ext cx="3907265" cy="493705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Il faut 4 cubes</a:t>
            </a:r>
            <a:r>
              <a:rPr lang="fr-FR" sz="3200" kern="1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effectLst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5034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EB8AAD4-2594-8AE2-D795-1242AE370385}"/>
              </a:ext>
            </a:extLst>
          </p:cNvPr>
          <p:cNvSpPr/>
          <p:nvPr/>
        </p:nvSpPr>
        <p:spPr>
          <a:xfrm>
            <a:off x="430580" y="1208797"/>
            <a:ext cx="8066498" cy="5013873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kumimoji="0" lang="fr-FR" sz="1100" b="0" i="0" u="none" strike="noStrike" kern="1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kumimoji="0" lang="fr-FR" sz="1100" b="0" i="0" u="none" strike="noStrike" kern="1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Zone de texte 2">
            <a:extLst>
              <a:ext uri="{FF2B5EF4-FFF2-40B4-BE49-F238E27FC236}">
                <a16:creationId xmlns:a16="http://schemas.microsoft.com/office/drawing/2014/main" id="{4F2852DE-A6E3-B9FE-1B8C-15B442C6CCEF}"/>
              </a:ext>
            </a:extLst>
          </p:cNvPr>
          <p:cNvSpPr txBox="1"/>
          <p:nvPr/>
        </p:nvSpPr>
        <p:spPr>
          <a:xfrm>
            <a:off x="4714333" y="1531039"/>
            <a:ext cx="3782745" cy="2863162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fr-FR" sz="3200" kern="100" dirty="0">
                <a:solidFill>
                  <a:srgbClr val="231F2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Je fais une tour avec 4 blocs complets. </a:t>
            </a:r>
            <a:r>
              <a:rPr lang="fr-FR" sz="3200" b="1" kern="100" dirty="0">
                <a:solidFill>
                  <a:srgbClr val="231F2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Combien y a-t-il de cubes au total ? </a:t>
            </a:r>
            <a:endParaRPr lang="fr-FR" sz="4800" b="1" kern="1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endParaRPr kumimoji="0" lang="fr-FR" sz="3200" b="0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 panose="020B05030202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Organigramme : Connecteur 6">
            <a:extLst>
              <a:ext uri="{FF2B5EF4-FFF2-40B4-BE49-F238E27FC236}">
                <a16:creationId xmlns:a16="http://schemas.microsoft.com/office/drawing/2014/main" id="{F2ECC9E7-1979-899D-0134-79E2D869485F}"/>
              </a:ext>
            </a:extLst>
          </p:cNvPr>
          <p:cNvSpPr/>
          <p:nvPr/>
        </p:nvSpPr>
        <p:spPr>
          <a:xfrm>
            <a:off x="4233466" y="1680562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2400" b="1" dirty="0">
                <a:solidFill>
                  <a:prstClr val="white"/>
                </a:solidFill>
                <a:latin typeface="Calibri" panose="020F0502020204030204"/>
              </a:rPr>
              <a:t>3</a:t>
            </a:r>
            <a:endParaRPr kumimoji="0" lang="fr-FR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Zone de texte 2">
            <a:extLst>
              <a:ext uri="{FF2B5EF4-FFF2-40B4-BE49-F238E27FC236}">
                <a16:creationId xmlns:a16="http://schemas.microsoft.com/office/drawing/2014/main" id="{7C71B77C-D033-B27D-8A50-3EF259F46740}"/>
              </a:ext>
            </a:extLst>
          </p:cNvPr>
          <p:cNvSpPr txBox="1"/>
          <p:nvPr/>
        </p:nvSpPr>
        <p:spPr>
          <a:xfrm>
            <a:off x="4233466" y="3801033"/>
            <a:ext cx="3907265" cy="1688043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Un bloc fait 9 × 3 = 27 cubes.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 tour compte alors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27 × 4 = 108 cubes</a:t>
            </a:r>
          </a:p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kumimoji="0" lang="fr-FR" sz="3200" b="0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0CC6E5D-3FE3-7D08-918A-0D9861C9324D}"/>
              </a:ext>
            </a:extLst>
          </p:cNvPr>
          <p:cNvSpPr/>
          <p:nvPr/>
        </p:nvSpPr>
        <p:spPr>
          <a:xfrm>
            <a:off x="5690738" y="767943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pic>
        <p:nvPicPr>
          <p:cNvPr id="8" name="Graphique 7">
            <a:extLst>
              <a:ext uri="{FF2B5EF4-FFF2-40B4-BE49-F238E27FC236}">
                <a16:creationId xmlns:a16="http://schemas.microsoft.com/office/drawing/2014/main" id="{89C0043E-DC22-AEA7-5B6D-AF1E7C91FE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46922" y="2072965"/>
            <a:ext cx="2821557" cy="3087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6450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29</TotalTime>
  <Words>185</Words>
  <Application>Microsoft Office PowerPoint</Application>
  <PresentationFormat>Affichage à l'écran (4:3)</PresentationFormat>
  <Paragraphs>55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Corbel</vt:lpstr>
      <vt:lpstr>Webdings</vt:lpstr>
      <vt:lpstr>Thème Office</vt:lpstr>
      <vt:lpstr>Présentation PowerPoint</vt:lpstr>
      <vt:lpstr>Problème en image 3</vt:lpstr>
      <vt:lpstr>Correction</vt:lpstr>
      <vt:lpstr>Correction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Emmanuelle Petit</cp:lastModifiedBy>
  <cp:revision>79</cp:revision>
  <dcterms:created xsi:type="dcterms:W3CDTF">2023-02-07T14:55:57Z</dcterms:created>
  <dcterms:modified xsi:type="dcterms:W3CDTF">2025-11-30T14:47:45Z</dcterms:modified>
</cp:coreProperties>
</file>